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odec Pro" panose="020B0604020202020204" charset="0"/>
      <p:regular r:id="rId15"/>
    </p:embeddedFont>
    <p:embeddedFont>
      <p:font typeface="Codec Pro Bold" panose="020B0604020202020204" charset="0"/>
      <p:regular r:id="rId16"/>
    </p:embeddedFont>
    <p:embeddedFont>
      <p:font typeface="Codec Pro ExtraBold" panose="020B0604020202020204" charset="0"/>
      <p:regular r:id="rId17"/>
    </p:embeddedFont>
    <p:embeddedFont>
      <p:font typeface="Montserrat Light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</p:embeddedFont>
    <p:embeddedFont>
      <p:font typeface="Open Sans Bold" panose="020B0806030504020204" charset="0"/>
      <p:regular r:id="rId21"/>
    </p:embeddedFont>
    <p:embeddedFont>
      <p:font typeface="Open Sauce" panose="020B0604020202020204" charset="0"/>
      <p:regular r:id="rId22"/>
    </p:embeddedFont>
    <p:embeddedFont>
      <p:font typeface="Open Sauce 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931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5.jpe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105555" y="3510346"/>
            <a:ext cx="380297" cy="362766"/>
            <a:chOff x="0" y="0"/>
            <a:chExt cx="587326" cy="56025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8435419" y="1355253"/>
            <a:ext cx="1720101" cy="2064402"/>
            <a:chOff x="0" y="0"/>
            <a:chExt cx="2656504" cy="318823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8836955" y="1578097"/>
            <a:ext cx="917029" cy="1101235"/>
          </a:xfrm>
          <a:custGeom>
            <a:avLst/>
            <a:gdLst/>
            <a:ahLst/>
            <a:cxnLst/>
            <a:rect l="l" t="t" r="r" b="b"/>
            <a:pathLst>
              <a:path w="917029" h="1101235">
                <a:moveTo>
                  <a:pt x="0" y="0"/>
                </a:moveTo>
                <a:lnTo>
                  <a:pt x="917029" y="0"/>
                </a:lnTo>
                <a:lnTo>
                  <a:pt x="917029" y="1101235"/>
                </a:lnTo>
                <a:lnTo>
                  <a:pt x="0" y="11012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1474751" y="3510346"/>
            <a:ext cx="380297" cy="362766"/>
            <a:chOff x="0" y="0"/>
            <a:chExt cx="587326" cy="56025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0804615" y="1355253"/>
            <a:ext cx="1720101" cy="2064402"/>
            <a:chOff x="0" y="0"/>
            <a:chExt cx="2656504" cy="31882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842043" y="3510346"/>
            <a:ext cx="380297" cy="362766"/>
            <a:chOff x="0" y="0"/>
            <a:chExt cx="587326" cy="56025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3171907" y="1355253"/>
            <a:ext cx="1720101" cy="2064402"/>
            <a:chOff x="0" y="0"/>
            <a:chExt cx="2656504" cy="318823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6209335" y="3510346"/>
            <a:ext cx="380297" cy="362766"/>
            <a:chOff x="0" y="0"/>
            <a:chExt cx="587326" cy="56025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87375" cy="560197"/>
            </a:xfrm>
            <a:custGeom>
              <a:avLst/>
              <a:gdLst/>
              <a:ahLst/>
              <a:cxnLst/>
              <a:rect l="l" t="t" r="r" b="b"/>
              <a:pathLst>
                <a:path w="587375" h="560197">
                  <a:moveTo>
                    <a:pt x="0" y="280162"/>
                  </a:moveTo>
                  <a:cubicBezTo>
                    <a:pt x="0" y="125476"/>
                    <a:pt x="131445" y="0"/>
                    <a:pt x="293624" y="0"/>
                  </a:cubicBezTo>
                  <a:cubicBezTo>
                    <a:pt x="455803" y="0"/>
                    <a:pt x="587375" y="125476"/>
                    <a:pt x="587375" y="280162"/>
                  </a:cubicBezTo>
                  <a:cubicBezTo>
                    <a:pt x="587375" y="434848"/>
                    <a:pt x="455803" y="560197"/>
                    <a:pt x="293624" y="560197"/>
                  </a:cubicBezTo>
                  <a:cubicBezTo>
                    <a:pt x="131445" y="560197"/>
                    <a:pt x="0" y="434848"/>
                    <a:pt x="0" y="280162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15539199" y="1355253"/>
            <a:ext cx="1720101" cy="2064402"/>
            <a:chOff x="0" y="0"/>
            <a:chExt cx="2656504" cy="318823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656586" cy="3188208"/>
            </a:xfrm>
            <a:custGeom>
              <a:avLst/>
              <a:gdLst/>
              <a:ahLst/>
              <a:cxnLst/>
              <a:rect l="l" t="t" r="r" b="b"/>
              <a:pathLst>
                <a:path w="2656586" h="3188208">
                  <a:moveTo>
                    <a:pt x="1342263" y="0"/>
                  </a:moveTo>
                  <a:cubicBezTo>
                    <a:pt x="587248" y="0"/>
                    <a:pt x="0" y="587248"/>
                    <a:pt x="0" y="1342390"/>
                  </a:cubicBezTo>
                  <a:cubicBezTo>
                    <a:pt x="0" y="1957705"/>
                    <a:pt x="419481" y="2489073"/>
                    <a:pt x="1006729" y="2628900"/>
                  </a:cubicBezTo>
                  <a:cubicBezTo>
                    <a:pt x="1342263" y="3188208"/>
                    <a:pt x="1342263" y="3188208"/>
                    <a:pt x="1342263" y="3188208"/>
                  </a:cubicBezTo>
                  <a:cubicBezTo>
                    <a:pt x="1649857" y="2628900"/>
                    <a:pt x="1649857" y="2628900"/>
                    <a:pt x="1649857" y="2628900"/>
                  </a:cubicBezTo>
                  <a:cubicBezTo>
                    <a:pt x="2237105" y="2489073"/>
                    <a:pt x="2656586" y="1957705"/>
                    <a:pt x="2656586" y="1342390"/>
                  </a:cubicBezTo>
                  <a:cubicBezTo>
                    <a:pt x="2656459" y="587248"/>
                    <a:pt x="2069338" y="0"/>
                    <a:pt x="1342263" y="0"/>
                  </a:cubicBezTo>
                  <a:close/>
                  <a:moveTo>
                    <a:pt x="1342263" y="2461133"/>
                  </a:moveTo>
                  <a:cubicBezTo>
                    <a:pt x="727075" y="2461133"/>
                    <a:pt x="223774" y="1957705"/>
                    <a:pt x="223774" y="1342390"/>
                  </a:cubicBezTo>
                  <a:cubicBezTo>
                    <a:pt x="223774" y="727075"/>
                    <a:pt x="727075" y="223647"/>
                    <a:pt x="1342263" y="223647"/>
                  </a:cubicBezTo>
                  <a:cubicBezTo>
                    <a:pt x="1957451" y="223647"/>
                    <a:pt x="2432812" y="727075"/>
                    <a:pt x="2432812" y="1342390"/>
                  </a:cubicBezTo>
                  <a:cubicBezTo>
                    <a:pt x="2432812" y="1957705"/>
                    <a:pt x="1957451" y="2461133"/>
                    <a:pt x="1342263" y="2461133"/>
                  </a:cubicBezTo>
                  <a:close/>
                </a:path>
              </a:pathLst>
            </a:custGeom>
            <a:solidFill>
              <a:srgbClr val="EE7D1A"/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1119111" y="1694324"/>
            <a:ext cx="974600" cy="988985"/>
          </a:xfrm>
          <a:custGeom>
            <a:avLst/>
            <a:gdLst/>
            <a:ahLst/>
            <a:cxnLst/>
            <a:rect l="l" t="t" r="r" b="b"/>
            <a:pathLst>
              <a:path w="974600" h="988985">
                <a:moveTo>
                  <a:pt x="0" y="0"/>
                </a:moveTo>
                <a:lnTo>
                  <a:pt x="974599" y="0"/>
                </a:lnTo>
                <a:lnTo>
                  <a:pt x="974599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3576323" y="1785294"/>
            <a:ext cx="911270" cy="898015"/>
          </a:xfrm>
          <a:custGeom>
            <a:avLst/>
            <a:gdLst/>
            <a:ahLst/>
            <a:cxnLst/>
            <a:rect l="l" t="t" r="r" b="b"/>
            <a:pathLst>
              <a:path w="911270" h="898015">
                <a:moveTo>
                  <a:pt x="0" y="0"/>
                </a:moveTo>
                <a:lnTo>
                  <a:pt x="911270" y="0"/>
                </a:lnTo>
                <a:lnTo>
                  <a:pt x="911270" y="898015"/>
                </a:lnTo>
                <a:lnTo>
                  <a:pt x="0" y="8980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945575" y="1694324"/>
            <a:ext cx="879297" cy="988985"/>
          </a:xfrm>
          <a:custGeom>
            <a:avLst/>
            <a:gdLst/>
            <a:ahLst/>
            <a:cxnLst/>
            <a:rect l="l" t="t" r="r" b="b"/>
            <a:pathLst>
              <a:path w="879297" h="988985">
                <a:moveTo>
                  <a:pt x="0" y="0"/>
                </a:moveTo>
                <a:lnTo>
                  <a:pt x="879297" y="0"/>
                </a:lnTo>
                <a:lnTo>
                  <a:pt x="879297" y="988985"/>
                </a:lnTo>
                <a:lnTo>
                  <a:pt x="0" y="988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589652" y="1578122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24" name="Freeform 24"/>
          <p:cNvSpPr/>
          <p:nvPr/>
        </p:nvSpPr>
        <p:spPr>
          <a:xfrm rot="-10800000">
            <a:off x="-305814" y="-323115"/>
            <a:ext cx="8744064" cy="2511931"/>
          </a:xfrm>
          <a:custGeom>
            <a:avLst/>
            <a:gdLst/>
            <a:ahLst/>
            <a:cxnLst/>
            <a:rect l="l" t="t" r="r" b="b"/>
            <a:pathLst>
              <a:path w="8744064" h="2511931">
                <a:moveTo>
                  <a:pt x="0" y="0"/>
                </a:moveTo>
                <a:lnTo>
                  <a:pt x="8744064" y="0"/>
                </a:lnTo>
                <a:lnTo>
                  <a:pt x="8744064" y="2511931"/>
                </a:lnTo>
                <a:lnTo>
                  <a:pt x="0" y="251193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8438250" y="3968362"/>
            <a:ext cx="8872468" cy="5001854"/>
          </a:xfrm>
          <a:custGeom>
            <a:avLst/>
            <a:gdLst/>
            <a:ahLst/>
            <a:cxnLst/>
            <a:rect l="l" t="t" r="r" b="b"/>
            <a:pathLst>
              <a:path w="8872468" h="5001854">
                <a:moveTo>
                  <a:pt x="0" y="0"/>
                </a:moveTo>
                <a:lnTo>
                  <a:pt x="8872469" y="0"/>
                </a:lnTo>
                <a:lnTo>
                  <a:pt x="8872469" y="5001854"/>
                </a:lnTo>
                <a:lnTo>
                  <a:pt x="0" y="500185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447619" y="3152076"/>
            <a:ext cx="7604412" cy="270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serviços realizados serão analisados de forma integrada e apresentados em um relatório conclusivo, detalhando as atividades executadas, os recursos utilizados e a equipe envolvida, além da entrega dos produtos finais conforme as especificações do projeto.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70373" y="6737221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346694" y="7783792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332160"/>
            <a:ext cx="17992319" cy="46821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planta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FDFBFB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6562" y="8430260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63726" y="8629753"/>
            <a:ext cx="16230600" cy="5745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4"/>
              </a:lnSpc>
            </a:pPr>
            <a:endParaRPr lang="en-US" sz="341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44D963-F592-DBB3-CD68-9B9611A018DC}"/>
              </a:ext>
            </a:extLst>
          </p:cNvPr>
          <p:cNvSpPr txBox="1"/>
          <p:nvPr/>
        </p:nvSpPr>
        <p:spPr>
          <a:xfrm>
            <a:off x="1066800" y="8615914"/>
            <a:ext cx="17373600" cy="11901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74"/>
              </a:lnSpc>
            </a:pPr>
            <a:r>
              <a:rPr lang="en-US" sz="36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</a:t>
            </a:r>
            <a:r>
              <a:rPr lang="en-US" sz="36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: 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</a:t>
            </a:r>
            <a:r>
              <a:rPr lang="en-US" sz="3410" dirty="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dias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incluindo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serviços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 campo e </a:t>
            </a:r>
            <a:r>
              <a:rPr lang="en-US" sz="3410" dirty="0" err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processamento</a:t>
            </a:r>
            <a:r>
              <a:rPr lang="en-US" sz="341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dos dados</a:t>
            </a:r>
          </a:p>
          <a:p>
            <a:pPr algn="l">
              <a:lnSpc>
                <a:spcPts val="4774"/>
              </a:lnSpc>
            </a:pPr>
            <a:endParaRPr lang="en-US" sz="341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17404"/>
            <a:ext cx="14255074" cy="1546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622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Não serão penalizados os eventuais atrasos (nas previsões iniciais), decorrentes de adversidades climáticas (chuvas ininterruptas, ventos muito fortes) e outras questões imponderáveis ou impedimentos à realização das coletas de campo, devido a fatores operacionais que sejam de responsabilidade do contratante;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Eventuais modificações, na estrutura das alternativas apresentadas, poderão representar correspondente flutuação no valor dos serviços cotados (abaixo, ou eventualmente acima dos valores sugeridos).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Quaisquer outros serviços, que não discriminados nesta, serão objeto de uma nova negociação;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Demais detalhes a respeito deste empenho poderão ser discutidos, a qualquer tempo, havendo interesse nesta proposta.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98322"/>
            <a:ext cx="5857379" cy="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625018" y="468213"/>
            <a:ext cx="1203569" cy="1203569"/>
          </a:xfrm>
          <a:custGeom>
            <a:avLst/>
            <a:gdLst/>
            <a:ahLst/>
            <a:cxnLst/>
            <a:rect l="l" t="t" r="r" b="b"/>
            <a:pathLst>
              <a:path w="1203569" h="1203569">
                <a:moveTo>
                  <a:pt x="0" y="0"/>
                </a:moveTo>
                <a:lnTo>
                  <a:pt x="1203569" y="0"/>
                </a:lnTo>
                <a:lnTo>
                  <a:pt x="1203569" y="1203569"/>
                </a:lnTo>
                <a:lnTo>
                  <a:pt x="0" y="12035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1898" y="1117623"/>
            <a:ext cx="14492082" cy="2645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EM ENGENHARIA DE AVALIAÇÕES DE IMÓVEIS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64451" y="5487395"/>
            <a:ext cx="5192673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</a:t>
            </a:r>
            <a:r>
              <a:rPr lang="en-US" sz="3199">
                <a:solidFill>
                  <a:srgbClr val="D07E38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199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159"/>
              </a:lnSpc>
              <a:spcBef>
                <a:spcPct val="0"/>
              </a:spcBef>
            </a:pPr>
            <a:endParaRPr lang="en-US" sz="3199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DEE2A-ECA4-B211-4DCB-4B40EF78757E}"/>
              </a:ext>
            </a:extLst>
          </p:cNvPr>
          <p:cNvSpPr txBox="1"/>
          <p:nvPr/>
        </p:nvSpPr>
        <p:spPr>
          <a:xfrm>
            <a:off x="6547663" y="9009597"/>
            <a:ext cx="5192673" cy="4708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4159"/>
              </a:lnSpc>
            </a:pPr>
            <a:r>
              <a:rPr lang="en-US" sz="2000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Código do </a:t>
            </a:r>
            <a:r>
              <a:rPr lang="en-US" sz="2000" dirty="0" err="1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2000" dirty="0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: </a:t>
            </a:r>
            <a:r>
              <a:rPr lang="en-US" sz="2000" dirty="0">
                <a:solidFill>
                  <a:schemeClr val="bg1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  <a:r>
              <a:rPr lang="en-US" sz="2000" dirty="0">
                <a:solidFill>
                  <a:srgbClr val="D07E38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endParaRPr lang="en-US" sz="2000" dirty="0">
              <a:solidFill>
                <a:srgbClr val="FFFFFF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667866" y="1476280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040506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1424588" cy="2120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127365" y="2666602"/>
            <a:ext cx="6489986" cy="5840987"/>
          </a:xfrm>
          <a:custGeom>
            <a:avLst/>
            <a:gdLst/>
            <a:ahLst/>
            <a:cxnLst/>
            <a:rect l="l" t="t" r="r" b="b"/>
            <a:pathLst>
              <a:path w="6489986" h="5840987">
                <a:moveTo>
                  <a:pt x="0" y="0"/>
                </a:moveTo>
                <a:lnTo>
                  <a:pt x="6489986" y="0"/>
                </a:lnTo>
                <a:lnTo>
                  <a:pt x="6489986" y="5840987"/>
                </a:lnTo>
                <a:lnTo>
                  <a:pt x="0" y="58409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-8188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Vistoria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351015" y="1241898"/>
            <a:ext cx="11585971" cy="11238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15"/>
              </a:lnSpc>
            </a:pPr>
            <a:r>
              <a:rPr lang="en-US" sz="215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 vistoria será realizada por Engenheiro Civil especializado, devidamente habilitado no CREA e deverá ser agendada entre a Contratante e Contratado, conforme data e horário.</a:t>
            </a:r>
          </a:p>
          <a:p>
            <a:pPr algn="ctr">
              <a:lnSpc>
                <a:spcPts val="3015"/>
              </a:lnSpc>
            </a:pPr>
            <a:endParaRPr lang="en-US" sz="215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364595" y="433522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560220" y="172818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944827" y="87514"/>
            <a:ext cx="7592720" cy="1554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9"/>
              </a:lnSpc>
            </a:pPr>
            <a:r>
              <a:rPr lang="en-US" sz="4885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NORMAS OBSERVADAS</a:t>
            </a:r>
          </a:p>
          <a:p>
            <a:pPr algn="ctr">
              <a:lnSpc>
                <a:spcPts val="4972"/>
              </a:lnSpc>
            </a:pPr>
            <a:endParaRPr lang="en-US" sz="4885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522460" y="962025"/>
            <a:ext cx="11243081" cy="9829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3"/>
              </a:lnSpc>
            </a:pPr>
            <a:r>
              <a:rPr lang="en-US" sz="20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terá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por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base as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recomendações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parâmetros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cálculo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preconizados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pelas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atualmente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vigor:</a:t>
            </a:r>
          </a:p>
          <a:p>
            <a:pPr algn="just">
              <a:lnSpc>
                <a:spcPts val="2383"/>
              </a:lnSpc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Brasileira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para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Bens – NBR 14.653-2</a:t>
            </a: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Norma para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Imóveis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Urbanos – IBAPE/SP – 2011</a:t>
            </a:r>
          </a:p>
          <a:p>
            <a:pPr algn="just">
              <a:lnSpc>
                <a:spcPts val="2383"/>
              </a:lnSpc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algn="just">
              <a:lnSpc>
                <a:spcPts val="2383"/>
              </a:lnSpc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</a:p>
          <a:p>
            <a:pPr algn="just">
              <a:lnSpc>
                <a:spcPts val="2383"/>
              </a:lnSpc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Posterior à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vistoria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realizada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será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elaborado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o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Laudo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impressa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papel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A4,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ilustrado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com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documentação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fotográfica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.</a:t>
            </a:r>
          </a:p>
          <a:p>
            <a:pPr algn="just">
              <a:lnSpc>
                <a:spcPts val="2383"/>
              </a:lnSpc>
            </a:pP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383"/>
              </a:lnSpc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O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Laudo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será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composto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conforme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itens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abaixo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discriminados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just">
              <a:lnSpc>
                <a:spcPts val="2383"/>
              </a:lnSpc>
            </a:pP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Termo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entrega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Introdução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Solicitante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Objetivo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Vistoria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Descrição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Região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Descrição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Imóvel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Descrição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Terreno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Descrição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das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Benfeitorias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Metodologia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Análise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Pesquisa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Valores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Unitários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Pesquisa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elementos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comparativos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Tratamento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por</a:t>
            </a: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fatores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Avaliação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 do </a:t>
            </a: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Imóvel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Conclusão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Encerramento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marL="367590" lvl="1" indent="-183795" algn="just">
              <a:lnSpc>
                <a:spcPts val="2383"/>
              </a:lnSpc>
              <a:buFont typeface="Arial"/>
              <a:buChar char="•"/>
            </a:pPr>
            <a:r>
              <a:rPr lang="en-US" sz="2000" b="1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Anexos</a:t>
            </a:r>
            <a:endParaRPr lang="en-US" sz="2000" b="1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383"/>
              </a:lnSpc>
            </a:pPr>
            <a:endParaRPr lang="en-US" sz="1702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just">
              <a:lnSpc>
                <a:spcPts val="2383"/>
              </a:lnSpc>
            </a:pPr>
            <a:endParaRPr lang="en-US" sz="1702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35360" y="1028700"/>
            <a:ext cx="6400249" cy="4800186"/>
          </a:xfrm>
          <a:custGeom>
            <a:avLst/>
            <a:gdLst/>
            <a:ahLst/>
            <a:cxnLst/>
            <a:rect l="l" t="t" r="r" b="b"/>
            <a:pathLst>
              <a:path w="6400249" h="4800186">
                <a:moveTo>
                  <a:pt x="0" y="0"/>
                </a:moveTo>
                <a:lnTo>
                  <a:pt x="6400249" y="0"/>
                </a:lnTo>
                <a:lnTo>
                  <a:pt x="6400249" y="4800186"/>
                </a:lnTo>
                <a:lnTo>
                  <a:pt x="0" y="48001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4392903"/>
            <a:ext cx="6487196" cy="4865397"/>
          </a:xfrm>
          <a:custGeom>
            <a:avLst/>
            <a:gdLst/>
            <a:ahLst/>
            <a:cxnLst/>
            <a:rect l="l" t="t" r="r" b="b"/>
            <a:pathLst>
              <a:path w="6487196" h="4865397">
                <a:moveTo>
                  <a:pt x="0" y="0"/>
                </a:moveTo>
                <a:lnTo>
                  <a:pt x="6487196" y="0"/>
                </a:lnTo>
                <a:lnTo>
                  <a:pt x="6487196" y="4865397"/>
                </a:lnTo>
                <a:lnTo>
                  <a:pt x="0" y="486539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0468" r="-12864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7413992" cy="5388632"/>
          </a:xfrm>
          <a:custGeom>
            <a:avLst/>
            <a:gdLst/>
            <a:ahLst/>
            <a:cxnLst/>
            <a:rect l="l" t="t" r="r" b="b"/>
            <a:pathLst>
              <a:path w="7413992" h="5388632">
                <a:moveTo>
                  <a:pt x="0" y="0"/>
                </a:moveTo>
                <a:lnTo>
                  <a:pt x="7413992" y="0"/>
                </a:lnTo>
                <a:lnTo>
                  <a:pt x="7413992" y="5388632"/>
                </a:lnTo>
                <a:lnTo>
                  <a:pt x="0" y="5388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94" b="-1594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4255553"/>
            <a:ext cx="7705592" cy="4830885"/>
          </a:xfrm>
          <a:custGeom>
            <a:avLst/>
            <a:gdLst/>
            <a:ahLst/>
            <a:cxnLst/>
            <a:rect l="l" t="t" r="r" b="b"/>
            <a:pathLst>
              <a:path w="7705592" h="4830885">
                <a:moveTo>
                  <a:pt x="0" y="0"/>
                </a:moveTo>
                <a:lnTo>
                  <a:pt x="7705592" y="0"/>
                </a:lnTo>
                <a:lnTo>
                  <a:pt x="7705592" y="4830885"/>
                </a:lnTo>
                <a:lnTo>
                  <a:pt x="0" y="48308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27" r="-5727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33670" y="18712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11739" b="-14927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6" y="5189176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3147" y="4522180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98031" y="3852838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83876" y="7661872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27521" y="6992530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9133002" y="795236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206016" y="4293828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627521" y="1986556"/>
            <a:ext cx="6497432" cy="846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133002" y="8278020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DFBFB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206016" y="4675159"/>
            <a:ext cx="2961949" cy="3007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98206" lvl="1" indent="-199103" algn="l">
              <a:lnSpc>
                <a:spcPts val="2545"/>
              </a:lnSpc>
              <a:buFont typeface="Arial"/>
              <a:buChar char="•"/>
            </a:pPr>
            <a:r>
              <a:rPr lang="en-US" sz="1844" spc="180">
                <a:solidFill>
                  <a:srgbClr val="F2F2F2"/>
                </a:solidFill>
                <a:latin typeface="Open Sauce"/>
                <a:ea typeface="Open Sauce"/>
                <a:cs typeface="Open Sauce"/>
                <a:sym typeface="Open Sauce"/>
              </a:rPr>
              <a:t>{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92495" y="7573922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19"/>
                </a:lnTo>
                <a:lnTo>
                  <a:pt x="0" y="46873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14960" y="-860623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55383" y="3717018"/>
            <a:ext cx="16357027" cy="114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equipamentos envolvidos neste empenho serão:</a:t>
            </a:r>
          </a:p>
          <a:p>
            <a:pPr algn="l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92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476</Words>
  <Application>Microsoft Office PowerPoint</Application>
  <PresentationFormat>Personalizar</PresentationFormat>
  <Paragraphs>92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4" baseType="lpstr">
      <vt:lpstr>Codec Pro Bold</vt:lpstr>
      <vt:lpstr>Open Sauce Bold</vt:lpstr>
      <vt:lpstr>Open Sauce</vt:lpstr>
      <vt:lpstr>Open Sans Bold</vt:lpstr>
      <vt:lpstr>Codec Pro</vt:lpstr>
      <vt:lpstr>Arial</vt:lpstr>
      <vt:lpstr>Calibri</vt:lpstr>
      <vt:lpstr>Montserrat Light Bold</vt:lpstr>
      <vt:lpstr>Codec Pro ExtraBold</vt:lpstr>
      <vt:lpstr>Open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Cópia de Green minimalist professional Business Proposal Presentation</dc:title>
  <cp:lastModifiedBy>Matheus Toledo</cp:lastModifiedBy>
  <cp:revision>7</cp:revision>
  <dcterms:created xsi:type="dcterms:W3CDTF">2006-08-16T00:00:00Z</dcterms:created>
  <dcterms:modified xsi:type="dcterms:W3CDTF">2025-01-08T17:12:16Z</dcterms:modified>
  <dc:identifier>DAGW2ixUtMM</dc:identifier>
</cp:coreProperties>
</file>